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9144000"/>
  <p:notesSz cx="6858000" cy="9144000"/>
  <p:embeddedFontLs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4.xml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0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8317e4861_1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8317e486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f8317e4861_1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a719717d1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a719717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a719717d1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16f08240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16f082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016f08240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0e86de70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0e86de7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00e86de707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3b3a92773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3b3a927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03b3a92773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4c706de96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4c706de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04c706de96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2c06259c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2c06259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02c06259c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a719717d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a719717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fa719717d1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2e140fc8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2e140f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02e140fc8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0e86de707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0e86de7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00e86de707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e86de707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0e86de70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0e86de707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a719717d1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a719717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fa719717d1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a719717d1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a719717d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fa719717d1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3690a1b59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3690a1b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03690a1b59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0e86de707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0e86de7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00e86de707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3b3a92773_2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3b3a92773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03b3a92773_2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2e140ff0d_4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2e140ff0d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02e140ff0d_4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0e86de70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0e86de7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100e86de707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2e140ff0d_4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2e140ff0d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02e140ff0d_4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2e140ff0d_4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2e140ff0d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02e140ff0d_4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3b3a92773_6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03b3a92773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103b3a92773_6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e86de70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0e86de7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0e86de707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3b3a92773_6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3b3a92773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03b3a92773_6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4c706de96_3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4c706de9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04c706de96_3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2e140ff0d_4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2e140ff0d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02e140ff0d_4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8317e4861_1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8317e486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f8317e4861_1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8317e4861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8317e486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f8317e4861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2e140ff0d_4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2e140ff0d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02e140ff0d_4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1">
  <p:cSld name="Campus Aerial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18" name="Google Shape;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Lab">
  <p:cSld name="Clean Lab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97" name="Google Shape;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mistry">
  <p:cSld name="Chemistr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05" name="Google Shape;1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le Graduate">
  <p:cSld name="Male Graduat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13" name="Google Shape;1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le Student Studying">
  <p:cSld name="Male Student Studying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ghter">
  <p:cSld name="Laught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sic">
  <p:cSld name="Music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rm Life">
  <p:cSld name="Dorm Lif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unity">
  <p:cSld name="Communit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bbio (Interior)">
  <p:cSld name="Babbio (Interior)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AS">
  <p:cSld name="EA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bbio Center Skyline ">
  <p:cSld name="Babbio Center Skyline 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26" name="Google Shape;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27" name="Google Shape;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rchbearer">
  <p:cSld name="Torchbear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using">
  <p:cSld name="Housing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YC">
  <p:cSld name="NYC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24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Med">
  <p:cSld name="BioMed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e">
  <p:cSld name="Financ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">
  <p:cSld name="Data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ars">
  <p:cSld name="Gear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">
  <p:cSld name="Subhead w/ 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30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0"/>
          <p:cNvSpPr txBox="1"/>
          <p:nvPr>
            <p:ph idx="2" type="body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">
  <p:cSld name="Subhead w/ No Bulle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31"/>
          <p:cNvSpPr txBox="1"/>
          <p:nvPr>
            <p:ph idx="2" type="body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">
  <p:cSld name="Title with no Subhead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dwin A Stevens Hall">
  <p:cSld name="Edwin A Stevens Hal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35" name="Google Shape;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36" name="Google Shape;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2">
  <p:cSld name="Campus Aerial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44" name="Google Shape;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45" name="Google Shape;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3">
  <p:cSld name="Campus Aerial 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52" name="Google Shape;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53" name="Google Shape;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54" name="Google Shape;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4">
  <p:cSld name="Campus Aerial 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61" name="Google Shape;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2" name="Google Shape;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63" name="Google Shape;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">
  <p:cSld name="Abstra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CoverSlide_Header_01.png" id="67" name="Google Shape;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8" name="Google Shape;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Official-PMSColor-R.eps" id="71" name="Google Shape;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/>
          <p:nvPr>
            <p:ph idx="3" type="body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nlon Lab">
  <p:cSld name="Hanlon Lab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1" name="Google Shape;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 Mass Lab ">
  <p:cSld name="Bio Mass Lab 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16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4.xml"/><Relationship Id="rId6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76" name="Google Shape;7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/>
          <p:nvPr/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1</a:t>
            </a:r>
            <a:br>
              <a:rPr b="1" i="0" lang="en-US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2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1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33" name="Google Shape;2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slide" Target="/ppt/slides/slide31.xml"/><Relationship Id="rId6" Type="http://schemas.openxmlformats.org/officeDocument/2006/relationships/slide" Target="/ppt/slides/slide3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slide" Target="/ppt/slides/slide31.xml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drive/folders/13poW9rEGBlIabDIhQ8VMkHnhp2ITyw01?usp=sharing" TargetMode="External"/><Relationship Id="rId4" Type="http://schemas.openxmlformats.org/officeDocument/2006/relationships/hyperlink" Target="https://www.sec.gov/edgar/searchedgar/companysearch.html" TargetMode="External"/><Relationship Id="rId5" Type="http://schemas.openxmlformats.org/officeDocument/2006/relationships/hyperlink" Target="https://wrds-www.wharton.upenn.edu/pages/about/data-vendors/" TargetMode="External"/><Relationship Id="rId6" Type="http://schemas.openxmlformats.org/officeDocument/2006/relationships/hyperlink" Target="https://arxiv.org/abs/2004.1358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75125" y="2171775"/>
            <a:ext cx="63543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Stevens C-Block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UBS Pitch Competition 2021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Develop Corporate Strategies for Global Disasters </a:t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8678"/>
            <a:ext cx="9144000" cy="154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450" y="1417644"/>
            <a:ext cx="9144000" cy="22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4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Selection</a:t>
            </a:r>
            <a:endParaRPr/>
          </a:p>
        </p:txBody>
      </p:sp>
      <p:sp>
        <p:nvSpPr>
          <p:cNvPr id="324" name="Google Shape;324;p42"/>
          <p:cNvSpPr txBox="1"/>
          <p:nvPr>
            <p:ph idx="2" type="body"/>
          </p:nvPr>
        </p:nvSpPr>
        <p:spPr>
          <a:xfrm>
            <a:off x="102350" y="1233400"/>
            <a:ext cx="8816400" cy="4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US" sz="1900"/>
              <a:t>Im</a:t>
            </a:r>
            <a:r>
              <a:rPr b="1" lang="en-US" sz="2000"/>
              <a:t>pact of COVID-19  / Responsive Strategies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COVID-19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2019 ~ 2021,</a:t>
            </a:r>
            <a:r>
              <a:rPr lang="en-US" sz="1800"/>
              <a:t> USA, Manufacturing &amp; service industries</a:t>
            </a:r>
            <a:endParaRPr sz="1800"/>
          </a:p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Industry Selection (Standard Industry Classification codes: [2000, 3999], [7000, 8999]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Manufacturing: Supply chain, sourcing, human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Service: human resources, shut-down, WFH security protocols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</a:t>
            </a:r>
            <a:r>
              <a:rPr i="1" lang="en-US"/>
              <a:t>       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 Data: SEC EDGAR (</a:t>
            </a:r>
            <a:r>
              <a:rPr i="1" lang="en-US" u="sng">
                <a:solidFill>
                  <a:schemeClr val="hlink"/>
                </a:solidFill>
                <a:hlinkClick action="ppaction://hlinksldjump" r:id="rId5"/>
              </a:rPr>
              <a:t>Appendix B</a:t>
            </a:r>
            <a:r>
              <a:rPr i="1" lang="en-US"/>
              <a:t>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/>
              <a:t>Financial Index</a:t>
            </a:r>
            <a:r>
              <a:rPr lang="en-US" sz="2000"/>
              <a:t>    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Use financial index to assess company’s measures to COVID-19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Regression analysis on each measures and sub-domains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Data: Wharton School of Business (</a:t>
            </a:r>
            <a:r>
              <a:rPr i="1" lang="en-US" u="sng">
                <a:solidFill>
                  <a:schemeClr val="hlink"/>
                </a:solidFill>
                <a:hlinkClick action="ppaction://hlinksldjump" r:id="rId6"/>
              </a:rPr>
              <a:t>Appendix C</a:t>
            </a:r>
            <a:r>
              <a:rPr i="1" lang="en-US"/>
              <a:t>)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3"/>
          <p:cNvSpPr txBox="1"/>
          <p:nvPr>
            <p:ph type="title"/>
          </p:nvPr>
        </p:nvSpPr>
        <p:spPr>
          <a:xfrm>
            <a:off x="227025" y="274650"/>
            <a:ext cx="66705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88" y="2072650"/>
            <a:ext cx="5568574" cy="271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43"/>
          <p:cNvGrpSpPr/>
          <p:nvPr/>
        </p:nvGrpSpPr>
        <p:grpSpPr>
          <a:xfrm>
            <a:off x="6828400" y="1712550"/>
            <a:ext cx="1776300" cy="3432900"/>
            <a:chOff x="3868100" y="1450550"/>
            <a:chExt cx="1776300" cy="3432900"/>
          </a:xfrm>
        </p:grpSpPr>
        <p:sp>
          <p:nvSpPr>
            <p:cNvPr id="334" name="Google Shape;334;p43"/>
            <p:cNvSpPr/>
            <p:nvPr/>
          </p:nvSpPr>
          <p:spPr>
            <a:xfrm>
              <a:off x="3868100" y="1450550"/>
              <a:ext cx="1776300" cy="83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COVID-19 related sentences</a:t>
              </a: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3868100" y="2747600"/>
              <a:ext cx="1776300" cy="8388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SIK,CIK number matching</a:t>
              </a:r>
              <a:endParaRPr/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3868100" y="4044650"/>
              <a:ext cx="1776300" cy="838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Financial indicator calculation</a:t>
              </a:r>
              <a:endParaRPr/>
            </a:p>
          </p:txBody>
        </p:sp>
        <p:cxnSp>
          <p:nvCxnSpPr>
            <p:cNvPr id="337" name="Google Shape;337;p43"/>
            <p:cNvCxnSpPr>
              <a:stCxn id="334" idx="2"/>
              <a:endCxn id="335" idx="0"/>
            </p:cNvCxnSpPr>
            <p:nvPr/>
          </p:nvCxnSpPr>
          <p:spPr>
            <a:xfrm>
              <a:off x="4756250" y="2289350"/>
              <a:ext cx="0" cy="45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8" name="Google Shape;338;p43"/>
            <p:cNvCxnSpPr>
              <a:stCxn id="335" idx="2"/>
              <a:endCxn id="336" idx="0"/>
            </p:cNvCxnSpPr>
            <p:nvPr/>
          </p:nvCxnSpPr>
          <p:spPr>
            <a:xfrm>
              <a:off x="4756250" y="3586400"/>
              <a:ext cx="0" cy="45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4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</a:t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75" y="1505963"/>
            <a:ext cx="2527525" cy="16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775" y="3710638"/>
            <a:ext cx="2527524" cy="189563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4057000" y="3966988"/>
            <a:ext cx="373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Financial Data (2019-2020)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WRDS Compustat </a:t>
            </a:r>
            <a:r>
              <a:rPr lang="en-US"/>
              <a:t>Annual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Financial Indicators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4057000" y="1610550"/>
            <a:ext cx="409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10-K Data (2020)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3,147 Companies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268 Subdomains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77,263 COVID-19 Related Sentences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45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(Cont)</a:t>
            </a:r>
            <a:endParaRPr/>
          </a:p>
        </p:txBody>
      </p:sp>
      <p:sp>
        <p:nvSpPr>
          <p:cNvPr id="357" name="Google Shape;357;p45"/>
          <p:cNvSpPr txBox="1"/>
          <p:nvPr>
            <p:ph idx="2" type="body"/>
          </p:nvPr>
        </p:nvSpPr>
        <p:spPr>
          <a:xfrm>
            <a:off x="227025" y="1367525"/>
            <a:ext cx="4010700" cy="4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Subdomains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268 Subdomains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Top 6 </a:t>
            </a:r>
            <a:r>
              <a:rPr lang="en-US"/>
              <a:t>subdomains</a:t>
            </a:r>
            <a:r>
              <a:rPr lang="en-US"/>
              <a:t> for 2020.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Pharmaceutical Preparations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Services-prepackaged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Surgical &amp; Medical Instruments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Biological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Services-Business Services, NEC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Semiconductors &amp; Related Devices</a:t>
            </a:r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00" y="2558438"/>
            <a:ext cx="5392701" cy="2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6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(Cont)</a:t>
            </a:r>
            <a:endParaRPr/>
          </a:p>
        </p:txBody>
      </p:sp>
      <p:sp>
        <p:nvSpPr>
          <p:cNvPr id="366" name="Google Shape;366;p46"/>
          <p:cNvSpPr txBox="1"/>
          <p:nvPr>
            <p:ph idx="2" type="body"/>
          </p:nvPr>
        </p:nvSpPr>
        <p:spPr>
          <a:xfrm>
            <a:off x="227025" y="1367525"/>
            <a:ext cx="3806100" cy="4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Financial Indicators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r>
              <a:rPr lang="en-US"/>
              <a:t> </a:t>
            </a:r>
            <a:r>
              <a:rPr lang="en-US"/>
              <a:t>Financial Indicators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Gross Profit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Net Profit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Operating Profit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2020 ROA(Return on Assets)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2020 Total Assets Turnover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</a:t>
            </a:r>
            <a:r>
              <a:rPr lang="en-US"/>
              <a:t>orking Capital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Current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Quick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Cash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Financial Leverage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Debt to Total Assets Ratio</a:t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75" y="2291938"/>
            <a:ext cx="5110926" cy="22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 </a:t>
            </a:r>
            <a:r>
              <a:rPr lang="en-US"/>
              <a:t>Methodology &amp; output </a:t>
            </a:r>
            <a:endParaRPr/>
          </a:p>
        </p:txBody>
      </p:sp>
      <p:sp>
        <p:nvSpPr>
          <p:cNvPr id="374" name="Google Shape;374;p4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500100" y="1034675"/>
            <a:ext cx="81438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Identify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strategies and impacts clusters related with COVID from copious filings.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Application: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Working as a filing reader, help investors efficiently get crucial information, key phrases related to a certain topic from Financial reports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(10K, 1</a:t>
            </a:r>
            <a:r>
              <a:rPr lang="en-US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0Q, 8K, etc.)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8"/>
          <p:cNvSpPr txBox="1"/>
          <p:nvPr>
            <p:ph type="title"/>
          </p:nvPr>
        </p:nvSpPr>
        <p:spPr>
          <a:xfrm>
            <a:off x="191025" y="218900"/>
            <a:ext cx="7923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25" y="3073787"/>
            <a:ext cx="2008725" cy="19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89" y="3103377"/>
            <a:ext cx="1970363" cy="191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202" y="3136777"/>
            <a:ext cx="1970375" cy="184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063" y="3349838"/>
            <a:ext cx="7620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3725" y="3349850"/>
            <a:ext cx="762000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2542326" y="3531488"/>
            <a:ext cx="92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1.XPath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2.Stanza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5103250" y="5506700"/>
            <a:ext cx="2285700" cy="7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A61C00"/>
                </a:solidFill>
              </a:rPr>
              <a:t>Clusterin</a:t>
            </a:r>
            <a:r>
              <a:rPr b="1" i="1" lang="en-US" sz="2000">
                <a:solidFill>
                  <a:srgbClr val="A61C00"/>
                </a:solidFill>
              </a:rPr>
              <a:t>g</a:t>
            </a:r>
            <a:endParaRPr b="1" i="1" sz="2000">
              <a:solidFill>
                <a:srgbClr val="A61C00"/>
              </a:solidFill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1862225" y="5459600"/>
            <a:ext cx="2285700" cy="74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</a:t>
            </a:r>
            <a:endParaRPr/>
          </a:p>
        </p:txBody>
      </p:sp>
      <p:sp>
        <p:nvSpPr>
          <p:cNvPr id="391" name="Google Shape;391;p48"/>
          <p:cNvSpPr txBox="1"/>
          <p:nvPr/>
        </p:nvSpPr>
        <p:spPr>
          <a:xfrm>
            <a:off x="5353277" y="3531500"/>
            <a:ext cx="100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1.</a:t>
            </a:r>
            <a:r>
              <a:rPr lang="en-US">
                <a:solidFill>
                  <a:srgbClr val="999999"/>
                </a:solidFill>
              </a:rPr>
              <a:t>K-Mean2. GMM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3. LDA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A61C00"/>
                </a:solidFill>
              </a:rPr>
              <a:t>4. CAT</a:t>
            </a:r>
            <a:endParaRPr b="1" i="1" sz="1800">
              <a:solidFill>
                <a:srgbClr val="A61C00"/>
              </a:solidFill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900" y="5078600"/>
            <a:ext cx="1819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7725" y="5033813"/>
            <a:ext cx="1748853" cy="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5150" y="5078600"/>
            <a:ext cx="26193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4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Clustering method - modeling</a:t>
            </a:r>
            <a:endParaRPr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425" y="2395913"/>
            <a:ext cx="3209067" cy="25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501213" y="1327950"/>
            <a:ext cx="5167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CAT：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(</a:t>
            </a:r>
            <a:r>
              <a:rPr b="1" lang="en-US" sz="1200" u="sng">
                <a:solidFill>
                  <a:schemeClr val="hlink"/>
                </a:solidFill>
                <a:hlinkClick action="ppaction://hlinksldjump" r:id="rId4"/>
              </a:rPr>
              <a:t>Appendix D</a:t>
            </a:r>
            <a:r>
              <a:rPr b="1" lang="en-US" sz="1200"/>
              <a:t>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An unsupervised method based on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single-head attention mechanism and RBF kernel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Working well for extracting more relevant key phrases or aspects from short sentences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/>
              <a:t>Input</a:t>
            </a:r>
            <a:r>
              <a:rPr lang="en-US" sz="1500"/>
              <a:t>: Sentence POS-tagger</a:t>
            </a:r>
            <a:r>
              <a:rPr i="1" lang="en-US" sz="1500"/>
              <a:t>, </a:t>
            </a:r>
            <a:r>
              <a:rPr lang="en-US" sz="1500"/>
              <a:t>and In-domain word embedding(</a:t>
            </a:r>
            <a:r>
              <a:rPr b="1" i="1" lang="en-US" sz="1300"/>
              <a:t>Gensim, BERT</a:t>
            </a:r>
            <a:r>
              <a:rPr lang="en-US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/>
              <a:t>Output</a:t>
            </a:r>
            <a:r>
              <a:rPr lang="en-US" sz="1500"/>
              <a:t>: Key phrases(aspects) for each sentence, representing certain strategy or impact</a:t>
            </a:r>
            <a:endParaRPr sz="1500"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238" y="3136300"/>
            <a:ext cx="3558675" cy="5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2375" y="3721700"/>
            <a:ext cx="2834422" cy="6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227013" y="32478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-modeling </a:t>
            </a:r>
            <a:endParaRPr/>
          </a:p>
        </p:txBody>
      </p:sp>
      <p:sp>
        <p:nvSpPr>
          <p:cNvPr id="413" name="Google Shape;413;p50"/>
          <p:cNvSpPr txBox="1"/>
          <p:nvPr>
            <p:ph idx="1" type="body"/>
          </p:nvPr>
        </p:nvSpPr>
        <p:spPr>
          <a:xfrm>
            <a:off x="281913" y="1034196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Out</a:t>
            </a:r>
            <a:r>
              <a:rPr lang="en-US"/>
              <a:t>put </a:t>
            </a:r>
            <a:r>
              <a:rPr lang="en-US"/>
              <a:t>example: LULULEMON ATHLETICA INC.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>
            <p:ph idx="2" type="body"/>
          </p:nvPr>
        </p:nvSpPr>
        <p:spPr>
          <a:xfrm>
            <a:off x="227025" y="1704425"/>
            <a:ext cx="8574300" cy="4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46 Covid related sentences, 14 aspects (measures and impacts)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Impacts: </a:t>
            </a:r>
            <a:r>
              <a:rPr b="1" lang="en-US"/>
              <a:t>“disruption supply”, “impose travel restrictions”</a:t>
            </a:r>
            <a:endParaRPr b="1"/>
          </a:p>
          <a:p>
            <a:pPr indent="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50">
                <a:latin typeface="Arial"/>
                <a:ea typeface="Arial"/>
                <a:cs typeface="Arial"/>
                <a:sym typeface="Arial"/>
              </a:rPr>
              <a:t> “Our supply of fabric or manufacture of our products could be disrupted or delayed by the impact of global health pandemics , including the current COVID - 19 coronavirus pandemic , and the related government and private sector responsive actions such as border closures , restrictions on product shipments , and travel restrictions.”</a:t>
            </a:r>
            <a:endParaRPr i="1" sz="175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Measures: “temporarily suspend”, “avoid gatherings”</a:t>
            </a:r>
            <a:endParaRPr b="1"/>
          </a:p>
          <a:p>
            <a:pPr indent="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50">
                <a:latin typeface="Arial"/>
                <a:ea typeface="Arial"/>
                <a:cs typeface="Arial"/>
                <a:sym typeface="Arial"/>
              </a:rPr>
              <a:t>“Subsequent to February 2 , 2020 , in line with recommendations by public health officials and in accordance with governmental authority orders , the Company has taken actions to close certain retail locations and to reduce operating hours.”  </a:t>
            </a:r>
            <a:endParaRPr i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1750"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 b="1" i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1750">
                <a:latin typeface="Arial"/>
                <a:ea typeface="Arial"/>
                <a:cs typeface="Arial"/>
                <a:sym typeface="Arial"/>
              </a:rPr>
              <a:t>                                                             </a:t>
            </a:r>
            <a:endParaRPr b="1" i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51"/>
          <p:cNvSpPr txBox="1"/>
          <p:nvPr>
            <p:ph type="title"/>
          </p:nvPr>
        </p:nvSpPr>
        <p:spPr>
          <a:xfrm>
            <a:off x="227025" y="274645"/>
            <a:ext cx="79236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Outcome (Impact)</a:t>
            </a:r>
            <a:endParaRPr/>
          </a:p>
        </p:txBody>
      </p:sp>
      <p:sp>
        <p:nvSpPr>
          <p:cNvPr id="422" name="Google Shape;422;p51"/>
          <p:cNvSpPr txBox="1"/>
          <p:nvPr/>
        </p:nvSpPr>
        <p:spPr>
          <a:xfrm>
            <a:off x="236550" y="4851150"/>
            <a:ext cx="431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N clustering results for impact of COVID-19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Disruption on business (24.9%)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Supply disruption (13.6%)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Damage employee relations (12.2%)</a:t>
            </a:r>
            <a:endParaRPr/>
          </a:p>
        </p:txBody>
      </p:sp>
      <p:sp>
        <p:nvSpPr>
          <p:cNvPr id="423" name="Google Shape;423;p51"/>
          <p:cNvSpPr txBox="1"/>
          <p:nvPr/>
        </p:nvSpPr>
        <p:spPr>
          <a:xfrm>
            <a:off x="4635375" y="4851150"/>
            <a:ext cx="427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Impacts of COVID-19 are mainly on supply chain, human capital management, productivity, profitability, and market uncertainty.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positive impact: </a:t>
            </a:r>
            <a:r>
              <a:rPr lang="en-US"/>
              <a:t>experienced</a:t>
            </a:r>
            <a:r>
              <a:rPr lang="en-US"/>
              <a:t> increase sales</a:t>
            </a:r>
            <a:endParaRPr/>
          </a:p>
        </p:txBody>
      </p:sp>
      <p:sp>
        <p:nvSpPr>
          <p:cNvPr id="424" name="Google Shape;424;p51"/>
          <p:cNvSpPr txBox="1"/>
          <p:nvPr/>
        </p:nvSpPr>
        <p:spPr>
          <a:xfrm>
            <a:off x="231750" y="1049025"/>
            <a:ext cx="868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Impacts</a:t>
            </a:r>
            <a:r>
              <a:rPr b="1" lang="en-US" sz="1600"/>
              <a:t> of COVID-19 on the manufacturing and service industries 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(from 10-K of 3000+ public companies)</a:t>
            </a:r>
            <a:endParaRPr b="1" sz="1600"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600" y="1915193"/>
            <a:ext cx="4704773" cy="2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" y="1846177"/>
            <a:ext cx="4272000" cy="268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304575" y="1158575"/>
            <a:ext cx="63366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Mentors &amp; Team Members</a:t>
            </a:r>
            <a:endParaRPr/>
          </a:p>
        </p:txBody>
      </p:sp>
      <p:sp>
        <p:nvSpPr>
          <p:cNvPr id="260" name="Google Shape;260;p34"/>
          <p:cNvSpPr txBox="1"/>
          <p:nvPr>
            <p:ph idx="2" type="body"/>
          </p:nvPr>
        </p:nvSpPr>
        <p:spPr>
          <a:xfrm>
            <a:off x="349725" y="1947876"/>
            <a:ext cx="8179800" cy="1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Diana Portnoy (Business, Global Wealth Management)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Asher Wesley (Tech, CTO Automation office &amp; APAC CTO)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Rong Liu (Tech, Stevens Institute of Technology, Professor)</a:t>
            </a:r>
            <a:endParaRPr i="0"/>
          </a:p>
        </p:txBody>
      </p:sp>
      <p:sp>
        <p:nvSpPr>
          <p:cNvPr id="261" name="Google Shape;261;p34"/>
          <p:cNvSpPr txBox="1"/>
          <p:nvPr>
            <p:ph idx="2" type="body"/>
          </p:nvPr>
        </p:nvSpPr>
        <p:spPr>
          <a:xfrm>
            <a:off x="349725" y="3383328"/>
            <a:ext cx="82650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Zeng Xu (M.S. Business Intelligence &amp; Analytics)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Jiaxin Jiang (M.S. Business Intelligence &amp; Analytics)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Jianxiang Zhai (M.S. Business Intelligence &amp; Analytics)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Xuan Li (M.S. Business Intelligence &amp; Analytics)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Jiayi Hao (M.S. Business Intelligence &amp; Analytics)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0" lang="en-US"/>
              <a:t>Jungho Park (M.S. Business Intelligence &amp; Analytics)</a:t>
            </a:r>
            <a:endParaRPr i="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5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Clustering Outcome (Measures)</a:t>
            </a:r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5084275" y="1417650"/>
            <a:ext cx="38871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Frequency of measures in 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</a:t>
            </a:r>
            <a:r>
              <a:rPr lang="en-US" sz="1200"/>
              <a:t>ata preprocessing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Establish a correlation matrix between measures.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Combine some measures with a correlation greater than 0.5.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E.g combine 'reduce expenses' and  'decrease spending'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Measures cut from 45 to 36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 5 measures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Seek alternative suppliers (2306)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Assessing impact (1591)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Impose travel restrictions (1409)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M</a:t>
            </a:r>
            <a:r>
              <a:rPr lang="en-US">
                <a:solidFill>
                  <a:schemeClr val="dk1"/>
                </a:solidFill>
              </a:rPr>
              <a:t>aintained cash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 (928)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Decrease spending (884)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Measures mainly focus on assessing impacts of COVID-19, social distancing, supply chain, human capital management, and cost management.</a:t>
            </a:r>
            <a:endParaRPr sz="1200"/>
          </a:p>
        </p:txBody>
      </p:sp>
      <p:sp>
        <p:nvSpPr>
          <p:cNvPr id="435" name="Google Shape;435;p52"/>
          <p:cNvSpPr txBox="1"/>
          <p:nvPr/>
        </p:nvSpPr>
        <p:spPr>
          <a:xfrm>
            <a:off x="290975" y="934525"/>
            <a:ext cx="86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Measure</a:t>
            </a:r>
            <a:r>
              <a:rPr b="1" lang="en-US"/>
              <a:t>s of COVID-19 on the manufacturing and service industries (</a:t>
            </a:r>
            <a:r>
              <a:rPr b="1" lang="en-US">
                <a:solidFill>
                  <a:schemeClr val="dk1"/>
                </a:solidFill>
              </a:rPr>
              <a:t>3000+ public companies)</a:t>
            </a:r>
            <a:endParaRPr b="1"/>
          </a:p>
        </p:txBody>
      </p:sp>
      <p:sp>
        <p:nvSpPr>
          <p:cNvPr id="436" name="Google Shape;436;p52"/>
          <p:cNvSpPr txBox="1"/>
          <p:nvPr/>
        </p:nvSpPr>
        <p:spPr>
          <a:xfrm>
            <a:off x="290975" y="14176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first 15 of the 36 measures</a:t>
            </a:r>
            <a:endParaRPr b="1"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0237"/>
            <a:ext cx="4779474" cy="393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53"/>
          <p:cNvSpPr txBox="1"/>
          <p:nvPr>
            <p:ph type="title"/>
          </p:nvPr>
        </p:nvSpPr>
        <p:spPr>
          <a:xfrm>
            <a:off x="227025" y="274645"/>
            <a:ext cx="79236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Manufacturing Industry</a:t>
            </a:r>
            <a:endParaRPr sz="4300"/>
          </a:p>
        </p:txBody>
      </p:sp>
      <p:sp>
        <p:nvSpPr>
          <p:cNvPr id="445" name="Google Shape;445;p53"/>
          <p:cNvSpPr txBox="1"/>
          <p:nvPr>
            <p:ph idx="2" type="body"/>
          </p:nvPr>
        </p:nvSpPr>
        <p:spPr>
          <a:xfrm>
            <a:off x="5465800" y="1890088"/>
            <a:ext cx="3434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Business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Supply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Adversely affect business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Damage employee relations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Economic and market uncertainty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227025" y="851625"/>
            <a:ext cx="844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Pharmaceutical Preparations </a:t>
            </a:r>
            <a:r>
              <a:rPr lang="en-US" sz="1700">
                <a:solidFill>
                  <a:schemeClr val="dk1"/>
                </a:solidFill>
              </a:rPr>
              <a:t>(1st largest sub-domain in manufacture industry)</a:t>
            </a:r>
            <a:endParaRPr sz="1700"/>
          </a:p>
        </p:txBody>
      </p:sp>
      <p:sp>
        <p:nvSpPr>
          <p:cNvPr id="447" name="Google Shape;447;p53"/>
          <p:cNvSpPr txBox="1"/>
          <p:nvPr/>
        </p:nvSpPr>
        <p:spPr>
          <a:xfrm>
            <a:off x="5465800" y="4271450"/>
            <a:ext cx="324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Seek alternative suppliers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Assessing 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Impose travel restrictions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obtain clinical supplies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reduce operation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0" y="3851572"/>
            <a:ext cx="4403973" cy="238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2412"/>
            <a:ext cx="4774175" cy="238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/>
        </p:nvSpPr>
        <p:spPr>
          <a:xfrm>
            <a:off x="5465800" y="3871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measures</a:t>
            </a:r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5465800" y="152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impact type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54"/>
          <p:cNvSpPr txBox="1"/>
          <p:nvPr>
            <p:ph type="title"/>
          </p:nvPr>
        </p:nvSpPr>
        <p:spPr>
          <a:xfrm>
            <a:off x="227025" y="274645"/>
            <a:ext cx="79236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Services Industry</a:t>
            </a:r>
            <a:endParaRPr sz="4300"/>
          </a:p>
        </p:txBody>
      </p:sp>
      <p:sp>
        <p:nvSpPr>
          <p:cNvPr id="459" name="Google Shape;459;p54"/>
          <p:cNvSpPr txBox="1"/>
          <p:nvPr/>
        </p:nvSpPr>
        <p:spPr>
          <a:xfrm>
            <a:off x="227025" y="914238"/>
            <a:ext cx="844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Services-Prepackaged software </a:t>
            </a:r>
            <a:r>
              <a:rPr lang="en-US" sz="1700">
                <a:solidFill>
                  <a:schemeClr val="dk1"/>
                </a:solidFill>
              </a:rPr>
              <a:t>(1st largest sub-domain in the services industry)</a:t>
            </a:r>
            <a:endParaRPr sz="1700"/>
          </a:p>
        </p:txBody>
      </p:sp>
      <p:sp>
        <p:nvSpPr>
          <p:cNvPr id="460" name="Google Shape;460;p54"/>
          <p:cNvSpPr txBox="1"/>
          <p:nvPr>
            <p:ph idx="2" type="body"/>
          </p:nvPr>
        </p:nvSpPr>
        <p:spPr>
          <a:xfrm>
            <a:off x="5406600" y="1828900"/>
            <a:ext cx="33831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Business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Damage employee relations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Economic and market uncertainty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Supply disruptions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Adversely affect business</a:t>
            </a:r>
            <a:endParaRPr sz="1400"/>
          </a:p>
        </p:txBody>
      </p:sp>
      <p:sp>
        <p:nvSpPr>
          <p:cNvPr id="461" name="Google Shape;461;p54"/>
          <p:cNvSpPr txBox="1"/>
          <p:nvPr/>
        </p:nvSpPr>
        <p:spPr>
          <a:xfrm>
            <a:off x="5418100" y="4243250"/>
            <a:ext cx="309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Assessing 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Impose travel restrictions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Decrease spending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Demand variability customers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Focus core service</a:t>
            </a:r>
            <a:endParaRPr/>
          </a:p>
        </p:txBody>
      </p:sp>
      <p:pic>
        <p:nvPicPr>
          <p:cNvPr id="462" name="Google Shape;4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50" y="3801388"/>
            <a:ext cx="4388475" cy="22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0150"/>
            <a:ext cx="4504325" cy="22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/>
          <p:nvPr/>
        </p:nvSpPr>
        <p:spPr>
          <a:xfrm>
            <a:off x="5465800" y="3871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measures</a:t>
            </a:r>
            <a:endParaRPr/>
          </a:p>
        </p:txBody>
      </p:sp>
      <p:sp>
        <p:nvSpPr>
          <p:cNvPr id="465" name="Google Shape;465;p54"/>
          <p:cNvSpPr txBox="1"/>
          <p:nvPr/>
        </p:nvSpPr>
        <p:spPr>
          <a:xfrm>
            <a:off x="5465800" y="152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impact type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55"/>
          <p:cNvSpPr txBox="1"/>
          <p:nvPr>
            <p:ph type="title"/>
          </p:nvPr>
        </p:nvSpPr>
        <p:spPr>
          <a:xfrm>
            <a:off x="227025" y="274645"/>
            <a:ext cx="7923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— Regression Model</a:t>
            </a:r>
            <a:endParaRPr/>
          </a:p>
        </p:txBody>
      </p:sp>
      <p:sp>
        <p:nvSpPr>
          <p:cNvPr id="473" name="Google Shape;473;p55"/>
          <p:cNvSpPr txBox="1"/>
          <p:nvPr/>
        </p:nvSpPr>
        <p:spPr>
          <a:xfrm>
            <a:off x="227025" y="978150"/>
            <a:ext cx="855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Exploring the problem: </a:t>
            </a:r>
            <a:r>
              <a:rPr lang="en-US"/>
              <a:t>Under the pandemic, how companies can achieve the improvement of their financial indicators through a combination of different measures.</a:t>
            </a:r>
            <a:endParaRPr/>
          </a:p>
        </p:txBody>
      </p:sp>
      <p:sp>
        <p:nvSpPr>
          <p:cNvPr id="474" name="Google Shape;474;p55"/>
          <p:cNvSpPr txBox="1"/>
          <p:nvPr/>
        </p:nvSpPr>
        <p:spPr>
          <a:xfrm>
            <a:off x="4960375" y="1718625"/>
            <a:ext cx="37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Regression model:</a:t>
            </a:r>
            <a:r>
              <a:rPr lang="en-US"/>
              <a:t> Neural Network Training</a:t>
            </a:r>
            <a:endParaRPr/>
          </a:p>
        </p:txBody>
      </p:sp>
      <p:grpSp>
        <p:nvGrpSpPr>
          <p:cNvPr id="475" name="Google Shape;475;p55"/>
          <p:cNvGrpSpPr/>
          <p:nvPr/>
        </p:nvGrpSpPr>
        <p:grpSpPr>
          <a:xfrm>
            <a:off x="4914225" y="2398988"/>
            <a:ext cx="4164550" cy="2241975"/>
            <a:chOff x="4979525" y="3000700"/>
            <a:chExt cx="4164550" cy="2241975"/>
          </a:xfrm>
        </p:grpSpPr>
        <p:sp>
          <p:nvSpPr>
            <p:cNvPr id="476" name="Google Shape;476;p55"/>
            <p:cNvSpPr/>
            <p:nvPr/>
          </p:nvSpPr>
          <p:spPr>
            <a:xfrm>
              <a:off x="6348075" y="3665788"/>
              <a:ext cx="894900" cy="863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Comic Sans MS"/>
                  <a:ea typeface="Comic Sans MS"/>
                  <a:cs typeface="Comic Sans MS"/>
                  <a:sym typeface="Comic Sans MS"/>
                </a:rPr>
                <a:t>linear</a:t>
              </a:r>
              <a:endParaRPr sz="13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7" name="Google Shape;477;p55"/>
            <p:cNvSpPr txBox="1"/>
            <p:nvPr/>
          </p:nvSpPr>
          <p:spPr>
            <a:xfrm>
              <a:off x="5005625" y="300070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x1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8" name="Google Shape;478;p55"/>
            <p:cNvSpPr txBox="1"/>
            <p:nvPr/>
          </p:nvSpPr>
          <p:spPr>
            <a:xfrm>
              <a:off x="5005625" y="340090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x2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9" name="Google Shape;479;p55"/>
            <p:cNvSpPr txBox="1"/>
            <p:nvPr/>
          </p:nvSpPr>
          <p:spPr>
            <a:xfrm>
              <a:off x="5005625" y="380110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x3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0" name="Google Shape;480;p55"/>
            <p:cNvSpPr txBox="1"/>
            <p:nvPr/>
          </p:nvSpPr>
          <p:spPr>
            <a:xfrm>
              <a:off x="5112275" y="4103575"/>
              <a:ext cx="275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Courier New"/>
                  <a:ea typeface="Courier New"/>
                  <a:cs typeface="Courier New"/>
                  <a:sym typeface="Courier New"/>
                </a:rPr>
                <a:t>...</a:t>
              </a:r>
              <a:endParaRPr b="1"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1" name="Google Shape;481;p55"/>
            <p:cNvSpPr txBox="1"/>
            <p:nvPr/>
          </p:nvSpPr>
          <p:spPr>
            <a:xfrm>
              <a:off x="4979525" y="4842475"/>
              <a:ext cx="5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x36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82" name="Google Shape;482;p55"/>
            <p:cNvCxnSpPr/>
            <p:nvPr/>
          </p:nvCxnSpPr>
          <p:spPr>
            <a:xfrm>
              <a:off x="5484325" y="3267700"/>
              <a:ext cx="884400" cy="395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3" name="Google Shape;483;p55"/>
            <p:cNvCxnSpPr/>
            <p:nvPr/>
          </p:nvCxnSpPr>
          <p:spPr>
            <a:xfrm>
              <a:off x="5484325" y="3652750"/>
              <a:ext cx="78030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4" name="Google Shape;484;p55"/>
            <p:cNvCxnSpPr/>
            <p:nvPr/>
          </p:nvCxnSpPr>
          <p:spPr>
            <a:xfrm>
              <a:off x="5453100" y="4016975"/>
              <a:ext cx="738900" cy="6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5" name="Google Shape;485;p55"/>
            <p:cNvCxnSpPr/>
            <p:nvPr/>
          </p:nvCxnSpPr>
          <p:spPr>
            <a:xfrm flipH="1" rot="10800000">
              <a:off x="5557025" y="4505963"/>
              <a:ext cx="801600" cy="52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6" name="Google Shape;486;p55"/>
            <p:cNvSpPr txBox="1"/>
            <p:nvPr/>
          </p:nvSpPr>
          <p:spPr>
            <a:xfrm>
              <a:off x="5859075" y="3117525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7" name="Google Shape;487;p55"/>
            <p:cNvSpPr txBox="1"/>
            <p:nvPr/>
          </p:nvSpPr>
          <p:spPr>
            <a:xfrm>
              <a:off x="5578050" y="340995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w2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8" name="Google Shape;488;p55"/>
            <p:cNvSpPr txBox="1"/>
            <p:nvPr/>
          </p:nvSpPr>
          <p:spPr>
            <a:xfrm>
              <a:off x="5578050" y="376495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w3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9" name="Google Shape;489;p55"/>
            <p:cNvSpPr txBox="1"/>
            <p:nvPr/>
          </p:nvSpPr>
          <p:spPr>
            <a:xfrm>
              <a:off x="5494625" y="4412375"/>
              <a:ext cx="5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w36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90" name="Google Shape;490;p55"/>
            <p:cNvCxnSpPr>
              <a:stCxn id="476" idx="6"/>
              <a:endCxn id="491" idx="1"/>
            </p:cNvCxnSpPr>
            <p:nvPr/>
          </p:nvCxnSpPr>
          <p:spPr>
            <a:xfrm>
              <a:off x="7242975" y="4097638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1" name="Google Shape;491;p55"/>
            <p:cNvSpPr txBox="1"/>
            <p:nvPr/>
          </p:nvSpPr>
          <p:spPr>
            <a:xfrm>
              <a:off x="7711575" y="3913000"/>
              <a:ext cx="143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Courier New"/>
                  <a:ea typeface="Courier New"/>
                  <a:cs typeface="Courier New"/>
                  <a:sym typeface="Courier New"/>
                </a:rPr>
                <a:t>h(xi,w)=yi</a:t>
              </a:r>
              <a:endParaRPr b="1"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92" name="Google Shape;492;p55"/>
          <p:cNvSpPr/>
          <p:nvPr/>
        </p:nvSpPr>
        <p:spPr>
          <a:xfrm rot="5400000">
            <a:off x="2214050" y="1262025"/>
            <a:ext cx="193800" cy="2092200"/>
          </a:xfrm>
          <a:prstGeom prst="leftBrace">
            <a:avLst>
              <a:gd fmla="val 2728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"/>
          <p:cNvSpPr txBox="1"/>
          <p:nvPr/>
        </p:nvSpPr>
        <p:spPr>
          <a:xfrm rot="5400000">
            <a:off x="5065275" y="2092644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 rot="-5400000">
            <a:off x="5013250" y="4427494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227025" y="4897350"/>
            <a:ext cx="450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 is binary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If x = 1, it means the company has taken this measure.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If x = 0, it means not.</a:t>
            </a:r>
            <a:endParaRPr sz="1300"/>
          </a:p>
        </p:txBody>
      </p:sp>
      <p:sp>
        <p:nvSpPr>
          <p:cNvPr id="496" name="Google Shape;496;p55"/>
          <p:cNvSpPr/>
          <p:nvPr/>
        </p:nvSpPr>
        <p:spPr>
          <a:xfrm rot="5400000">
            <a:off x="3912900" y="1735725"/>
            <a:ext cx="193800" cy="1144800"/>
          </a:xfrm>
          <a:prstGeom prst="leftBrace">
            <a:avLst>
              <a:gd fmla="val 2728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5"/>
          <p:cNvSpPr txBox="1"/>
          <p:nvPr/>
        </p:nvSpPr>
        <p:spPr>
          <a:xfrm>
            <a:off x="1374225" y="1817900"/>
            <a:ext cx="19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xi:</a:t>
            </a:r>
            <a:r>
              <a:rPr lang="en-US" sz="1200">
                <a:solidFill>
                  <a:schemeClr val="dk1"/>
                </a:solidFill>
              </a:rPr>
              <a:t>36 </a:t>
            </a:r>
            <a:r>
              <a:rPr lang="en-US" sz="1200">
                <a:solidFill>
                  <a:schemeClr val="dk1"/>
                </a:solidFill>
              </a:rPr>
              <a:t>Measures Features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98" name="Google Shape;498;p55"/>
          <p:cNvSpPr txBox="1"/>
          <p:nvPr/>
        </p:nvSpPr>
        <p:spPr>
          <a:xfrm>
            <a:off x="3371925" y="1718625"/>
            <a:ext cx="136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yi: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r>
              <a:rPr lang="en-US" sz="1200">
                <a:solidFill>
                  <a:schemeClr val="dk1"/>
                </a:solidFill>
              </a:rPr>
              <a:t>11 Financial Indicators</a:t>
            </a:r>
            <a:endParaRPr sz="1200"/>
          </a:p>
        </p:txBody>
      </p:sp>
      <p:sp>
        <p:nvSpPr>
          <p:cNvPr id="499" name="Google Shape;499;p55"/>
          <p:cNvSpPr/>
          <p:nvPr/>
        </p:nvSpPr>
        <p:spPr>
          <a:xfrm rot="-5400000">
            <a:off x="6737575" y="2995475"/>
            <a:ext cx="193800" cy="3770700"/>
          </a:xfrm>
          <a:prstGeom prst="leftBrace">
            <a:avLst>
              <a:gd fmla="val 2728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5671625" y="4921150"/>
            <a:ext cx="24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Outputs </a:t>
            </a: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</a:t>
            </a:r>
            <a:r>
              <a:rPr b="1" i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w1, w2, w3 … w36</a:t>
            </a: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4608625" y="5210975"/>
            <a:ext cx="44517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For each financial indicator, the weight value of measures.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- </a:t>
            </a:r>
            <a:r>
              <a:rPr lang="en-US" sz="1300"/>
              <a:t>P</a:t>
            </a:r>
            <a:r>
              <a:rPr lang="en-US" sz="1300"/>
              <a:t>ositive weights promote financial indicators.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- Negative weights lower </a:t>
            </a:r>
            <a:r>
              <a:rPr lang="en-US" sz="1300">
                <a:solidFill>
                  <a:schemeClr val="dk1"/>
                </a:solidFill>
              </a:rPr>
              <a:t>financial indicators.</a:t>
            </a:r>
            <a:endParaRPr sz="1300"/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9" y="2499550"/>
            <a:ext cx="4379820" cy="2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56"/>
          <p:cNvSpPr txBox="1"/>
          <p:nvPr>
            <p:ph type="title"/>
          </p:nvPr>
        </p:nvSpPr>
        <p:spPr>
          <a:xfrm>
            <a:off x="227025" y="274645"/>
            <a:ext cx="7923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— Model Result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5082700" y="1650150"/>
            <a:ext cx="3431100" cy="41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Measures to total assets turnover</a:t>
            </a:r>
            <a:endParaRPr b="1" sz="1200"/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38" y="1378352"/>
            <a:ext cx="3740470" cy="7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6"/>
          <p:cNvSpPr txBox="1"/>
          <p:nvPr/>
        </p:nvSpPr>
        <p:spPr>
          <a:xfrm>
            <a:off x="257900" y="978150"/>
            <a:ext cx="44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One of 11 financial indicators, total asset turnover </a:t>
            </a:r>
            <a:endParaRPr/>
          </a:p>
        </p:txBody>
      </p:sp>
      <p:sp>
        <p:nvSpPr>
          <p:cNvPr id="513" name="Google Shape;513;p56"/>
          <p:cNvSpPr txBox="1"/>
          <p:nvPr/>
        </p:nvSpPr>
        <p:spPr>
          <a:xfrm>
            <a:off x="4480900" y="5336975"/>
            <a:ext cx="463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Model Improvement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Enlarge sample size		2. More specific measures</a:t>
            </a:r>
            <a:r>
              <a:rPr b="1" lang="en-US"/>
              <a:t> </a:t>
            </a:r>
            <a:endParaRPr/>
          </a:p>
        </p:txBody>
      </p:sp>
      <p:sp>
        <p:nvSpPr>
          <p:cNvPr id="514" name="Google Shape;514;p56"/>
          <p:cNvSpPr txBox="1"/>
          <p:nvPr/>
        </p:nvSpPr>
        <p:spPr>
          <a:xfrm>
            <a:off x="401650" y="5395000"/>
            <a:ext cx="39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After 5000 iteration, mse = 0.632 and rmse = 0.795</a:t>
            </a:r>
            <a:endParaRPr sz="1200"/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13" y="2065651"/>
            <a:ext cx="4222124" cy="326203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6"/>
          <p:cNvSpPr txBox="1"/>
          <p:nvPr/>
        </p:nvSpPr>
        <p:spPr>
          <a:xfrm>
            <a:off x="5216950" y="36656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3 Negative measures: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reduce staffing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6666"/>
                </a:solidFill>
              </a:rPr>
              <a:t>reduce inventory levels</a:t>
            </a:r>
            <a:r>
              <a:rPr b="1" lang="en-US">
                <a:solidFill>
                  <a:schemeClr val="dk1"/>
                </a:solidFill>
              </a:rPr>
              <a:t>	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A9999"/>
                </a:solidFill>
              </a:rPr>
              <a:t>store closures</a:t>
            </a:r>
            <a:endParaRPr sz="1600"/>
          </a:p>
        </p:txBody>
      </p:sp>
      <p:sp>
        <p:nvSpPr>
          <p:cNvPr id="517" name="Google Shape;517;p56"/>
          <p:cNvSpPr txBox="1"/>
          <p:nvPr/>
        </p:nvSpPr>
        <p:spPr>
          <a:xfrm>
            <a:off x="5216950" y="2206313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3 Positive measures: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155CC"/>
                </a:solidFill>
              </a:rPr>
              <a:t>obtain clinical supplies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D85C6"/>
                </a:solidFill>
              </a:rPr>
              <a:t>impose travel restrictions	</a:t>
            </a:r>
            <a:endParaRPr b="1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FA8DC"/>
                </a:solidFill>
              </a:rPr>
              <a:t>assessing impact	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lang="en-US"/>
              <a:t>. Prototype Showcase</a:t>
            </a:r>
            <a:endParaRPr/>
          </a:p>
        </p:txBody>
      </p:sp>
      <p:sp>
        <p:nvSpPr>
          <p:cNvPr id="524" name="Google Shape;524;p5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58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showcase</a:t>
            </a:r>
            <a:endParaRPr/>
          </a:p>
        </p:txBody>
      </p:sp>
      <p:sp>
        <p:nvSpPr>
          <p:cNvPr id="532" name="Google Shape;532;p58"/>
          <p:cNvSpPr txBox="1"/>
          <p:nvPr>
            <p:ph idx="1" type="body"/>
          </p:nvPr>
        </p:nvSpPr>
        <p:spPr>
          <a:xfrm>
            <a:off x="226188" y="911646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Web application development for users</a:t>
            </a:r>
            <a:endParaRPr/>
          </a:p>
        </p:txBody>
      </p:sp>
      <p:sp>
        <p:nvSpPr>
          <p:cNvPr id="533" name="Google Shape;533;p58"/>
          <p:cNvSpPr txBox="1"/>
          <p:nvPr>
            <p:ph idx="2" type="body"/>
          </p:nvPr>
        </p:nvSpPr>
        <p:spPr>
          <a:xfrm>
            <a:off x="226188" y="1716541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COVID-19 related clusters and sentences of industries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Financial reports reader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Evaluation results</a:t>
            </a:r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25" y="2692600"/>
            <a:ext cx="6003474" cy="35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p5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542" name="Google Shape;542;p59"/>
          <p:cNvSpPr txBox="1"/>
          <p:nvPr>
            <p:ph idx="2" type="body"/>
          </p:nvPr>
        </p:nvSpPr>
        <p:spPr>
          <a:xfrm>
            <a:off x="227025" y="1040950"/>
            <a:ext cx="8691600" cy="5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</a:t>
            </a:r>
            <a:r>
              <a:rPr lang="en-US"/>
              <a:t>ransferable analysis approach to other crisis / industries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Assess: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Impacts of risk factor on industry (high-level)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Company’s measures, frequency distribution measure on sub-domain &amp; high-level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Future works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Enlarge data size, creating more clusters and getting more specific measures companies took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Further enhance clustering and regression model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Add more sections in the c-block website.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p60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can be beneficial?</a:t>
            </a:r>
            <a:endParaRPr/>
          </a:p>
        </p:txBody>
      </p:sp>
      <p:sp>
        <p:nvSpPr>
          <p:cNvPr id="550" name="Google Shape;550;p60"/>
          <p:cNvSpPr txBox="1"/>
          <p:nvPr>
            <p:ph idx="2" type="body"/>
          </p:nvPr>
        </p:nvSpPr>
        <p:spPr>
          <a:xfrm>
            <a:off x="227025" y="1417653"/>
            <a:ext cx="8691600" cy="4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Company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Stakeholders: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Find similar patterns within industry sub-domain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Achieve improvement of a specific financial indicator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Managers: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Construct or reconsider current protocol/strategy against the risk factor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Social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Economy: Recommend measures with positive </a:t>
            </a:r>
            <a:r>
              <a:rPr lang="en-US"/>
              <a:t>coefficients to a certain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Politics: Mitigating economic/social crises caused by future disasters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7" name="Google Shape;557;p61"/>
          <p:cNvSpPr txBox="1"/>
          <p:nvPr>
            <p:ph type="title"/>
          </p:nvPr>
        </p:nvSpPr>
        <p:spPr>
          <a:xfrm>
            <a:off x="669738" y="285748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Q&amp;A session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227025" y="854125"/>
            <a:ext cx="8570100" cy="53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Introduction	 (Jungho)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Topic selection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Business Problem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Key Influencers and scope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Analysis 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Input Data (Xuan Li, Jianxiang Zhai, Jiayi Hao)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Data Selection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Data Collection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Data Description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Methodology &amp; output (Zeng Xu, Jiaxin Jiang)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Clustering Method </a:t>
            </a:r>
            <a:r>
              <a:rPr lang="en-US"/>
              <a:t>(CAT)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Clustering Outcome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Financial Evaluation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Prototype Showcase (Jungho)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Conclusion (Jungho)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Findings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Q&amp;A Session</a:t>
            </a:r>
            <a:endParaRPr/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62"/>
          <p:cNvSpPr txBox="1"/>
          <p:nvPr>
            <p:ph type="title"/>
          </p:nvPr>
        </p:nvSpPr>
        <p:spPr>
          <a:xfrm>
            <a:off x="610188" y="267811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your time!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3"/>
          <p:cNvSpPr txBox="1"/>
          <p:nvPr>
            <p:ph idx="1" type="body"/>
          </p:nvPr>
        </p:nvSpPr>
        <p:spPr>
          <a:xfrm>
            <a:off x="227013" y="1584190"/>
            <a:ext cx="8682300" cy="45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A. </a:t>
            </a:r>
            <a:r>
              <a:rPr i="1" lang="en-US" u="sng">
                <a:solidFill>
                  <a:schemeClr val="hlink"/>
                </a:solidFill>
                <a:hlinkClick r:id="rId3"/>
              </a:rPr>
              <a:t>C-Block Dataset and Source Codes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Appendix B.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SEC EDGAR Search engine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Appendix C. </a:t>
            </a:r>
            <a:r>
              <a:rPr i="1" lang="en-US" u="sng">
                <a:solidFill>
                  <a:schemeClr val="hlink"/>
                </a:solidFill>
                <a:hlinkClick r:id="rId5"/>
              </a:rPr>
              <a:t>Financial Index Data Provider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Appendix D.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Paper： Embarrassingly Simple Unsupervised Aspect Extraction</a:t>
            </a:r>
            <a:endParaRPr/>
          </a:p>
        </p:txBody>
      </p:sp>
      <p:sp>
        <p:nvSpPr>
          <p:cNvPr id="571" name="Google Shape;571;p63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Appendix</a:t>
            </a:r>
            <a:endParaRPr/>
          </a:p>
        </p:txBody>
      </p:sp>
      <p:sp>
        <p:nvSpPr>
          <p:cNvPr id="572" name="Google Shape;572;p63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Introduction</a:t>
            </a:r>
            <a:endParaRPr/>
          </a:p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Topic Selection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Problem statement: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Develop a corporate strategy analysis pipeline and </a:t>
            </a:r>
            <a:r>
              <a:rPr lang="en-US"/>
              <a:t>financial</a:t>
            </a:r>
            <a:r>
              <a:rPr lang="en-US"/>
              <a:t> evaluation of strategies to identify trends and performances with regards to COVID-19</a:t>
            </a:r>
            <a:endParaRPr/>
          </a:p>
        </p:txBody>
      </p:sp>
      <p:sp>
        <p:nvSpPr>
          <p:cNvPr id="283" name="Google Shape;283;p3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Environmental, Social, and Governance (ESG)</a:t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Business Problem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8"/>
          <p:cNvSpPr txBox="1"/>
          <p:nvPr>
            <p:ph idx="2" type="body"/>
          </p:nvPr>
        </p:nvSpPr>
        <p:spPr>
          <a:xfrm>
            <a:off x="227025" y="1307627"/>
            <a:ext cx="86916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Objective 1.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Identify trends of impact and corporate strategies of COVID-19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Objective 2.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Evaluate corporate strategies to COVID-19 with respect to financial indicators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39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Influencers and Scope</a:t>
            </a:r>
            <a:endParaRPr/>
          </a:p>
        </p:txBody>
      </p:sp>
      <p:sp>
        <p:nvSpPr>
          <p:cNvPr id="299" name="Google Shape;299;p39"/>
          <p:cNvSpPr txBox="1"/>
          <p:nvPr>
            <p:ph idx="2" type="body"/>
          </p:nvPr>
        </p:nvSpPr>
        <p:spPr>
          <a:xfrm>
            <a:off x="227025" y="1417653"/>
            <a:ext cx="8691600" cy="4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Global economic / social risk factor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What is the scope of the risk?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Timeline, a</a:t>
            </a:r>
            <a:r>
              <a:rPr lang="en-US"/>
              <a:t>rea, population,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Responsive Strategies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How did companies react to the risk?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Financial Index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How can we quantify the impact of responsive strategies?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40"/>
          <p:cNvSpPr txBox="1"/>
          <p:nvPr>
            <p:ph type="title"/>
          </p:nvPr>
        </p:nvSpPr>
        <p:spPr>
          <a:xfrm>
            <a:off x="227013" y="2565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Flowchart</a:t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762077"/>
            <a:ext cx="8623600" cy="5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Input Data</a:t>
            </a:r>
            <a:endParaRPr/>
          </a:p>
        </p:txBody>
      </p:sp>
      <p:sp>
        <p:nvSpPr>
          <p:cNvPr id="314" name="Google Shape;314;p4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 w/ Photo Background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